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83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A40BE8A-88A4-47CD-8065-89246CC7B1AC}" type="datetimeFigureOut">
              <a:rPr lang="en-US" smtClean="0"/>
              <a:t>6/16/2021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A40BE8A-88A4-47CD-8065-89246CC7B1AC}" type="datetimeFigureOut">
              <a:rPr lang="en-US" smtClean="0"/>
              <a:t>6/16/2021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A40BE8A-88A4-47CD-8065-89246CC7B1AC}" type="datetimeFigureOut">
              <a:rPr lang="en-US" smtClean="0"/>
              <a:t>6/16/2021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A40BE8A-88A4-47CD-8065-89246CC7B1AC}" type="datetimeFigureOut">
              <a:rPr lang="en-US" smtClean="0"/>
              <a:t>6/16/2021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0BE8A-88A4-47CD-8065-89246CC7B1AC}" type="datetimeFigureOut">
              <a:rPr lang="en-US" smtClean="0"/>
              <a:t>6/16/2021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A40BE8A-88A4-47CD-8065-89246CC7B1AC}" type="datetimeFigureOut">
              <a:rPr lang="en-US" smtClean="0"/>
              <a:t>6/16/2021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A40BE8A-88A4-47CD-8065-89246CC7B1AC}" type="datetimeFigureOut">
              <a:rPr lang="en-US" smtClean="0"/>
              <a:t>6/16/2021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A40BE8A-88A4-47CD-8065-89246CC7B1AC}" type="datetimeFigureOut">
              <a:rPr lang="en-US" smtClean="0"/>
              <a:t>6/16/2021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0BE8A-88A4-47CD-8065-89246CC7B1AC}" type="datetimeFigureOut">
              <a:rPr lang="en-US" smtClean="0"/>
              <a:t>6/16/2021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BE8A-88A4-47CD-8065-89246CC7B1AC}" type="datetimeFigureOut">
              <a:rPr lang="en-US" smtClean="0"/>
              <a:t>6/16/2021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BE8A-88A4-47CD-8065-89246CC7B1AC}" type="datetimeFigureOut">
              <a:rPr lang="en-US" smtClean="0"/>
              <a:t>6/16/2021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874CDB-26B8-462B-891D-D94DDAA079B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83AE"/>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0BE8A-88A4-47CD-8065-89246CC7B1AC}" type="datetimeFigureOut">
              <a:rPr lang="en-US" smtClean="0"/>
              <a:t>6/16/2021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74CDB-26B8-462B-891D-D94DDAA079B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latin typeface="Bookman Old Style" pitchFamily="18" charset="0"/>
              </a:rPr>
              <a:t>Cable Television Regulation in India</a:t>
            </a:r>
            <a:endParaRPr lang="en-IN" b="1" dirty="0">
              <a:solidFill>
                <a:srgbClr val="00B0F0"/>
              </a:solidFill>
              <a:latin typeface="Bookman Old Style" pitchFamily="18" charset="0"/>
            </a:endParaRPr>
          </a:p>
        </p:txBody>
      </p:sp>
      <p:sp>
        <p:nvSpPr>
          <p:cNvPr id="3" name="Subtitle 2"/>
          <p:cNvSpPr>
            <a:spLocks noGrp="1"/>
          </p:cNvSpPr>
          <p:nvPr>
            <p:ph type="subTitle" idx="1"/>
          </p:nvPr>
        </p:nvSpPr>
        <p:spPr/>
        <p:txBody>
          <a:bodyPr>
            <a:normAutofit/>
          </a:bodyPr>
          <a:lstStyle/>
          <a:p>
            <a:pPr>
              <a:spcBef>
                <a:spcPts val="0"/>
              </a:spcBef>
            </a:pPr>
            <a:r>
              <a:rPr lang="en-US" sz="2000" b="1" dirty="0" err="1" smtClean="0">
                <a:solidFill>
                  <a:srgbClr val="00B0F0"/>
                </a:solidFill>
                <a:latin typeface="Bookman Old Style" pitchFamily="18" charset="0"/>
              </a:rPr>
              <a:t>Ganesh</a:t>
            </a:r>
            <a:r>
              <a:rPr lang="en-US" sz="2000" b="1" dirty="0" smtClean="0">
                <a:solidFill>
                  <a:srgbClr val="00B0F0"/>
                </a:solidFill>
                <a:latin typeface="Bookman Old Style" pitchFamily="18" charset="0"/>
              </a:rPr>
              <a:t> Kumar </a:t>
            </a:r>
            <a:r>
              <a:rPr lang="en-US" sz="2000" b="1" dirty="0" err="1" smtClean="0">
                <a:solidFill>
                  <a:srgbClr val="00B0F0"/>
                </a:solidFill>
                <a:latin typeface="Bookman Old Style" pitchFamily="18" charset="0"/>
              </a:rPr>
              <a:t>Ranjan</a:t>
            </a:r>
            <a:endParaRPr lang="en-US" sz="2000" b="1" dirty="0" smtClean="0">
              <a:solidFill>
                <a:srgbClr val="00B0F0"/>
              </a:solidFill>
              <a:latin typeface="Bookman Old Style" pitchFamily="18" charset="0"/>
            </a:endParaRPr>
          </a:p>
          <a:p>
            <a:pPr>
              <a:spcBef>
                <a:spcPts val="0"/>
              </a:spcBef>
            </a:pPr>
            <a:r>
              <a:rPr lang="en-US" sz="2000" b="1" dirty="0" smtClean="0">
                <a:solidFill>
                  <a:srgbClr val="00B0F0"/>
                </a:solidFill>
                <a:latin typeface="Bookman Old Style" pitchFamily="18" charset="0"/>
              </a:rPr>
              <a:t>Faculty, MJMC,</a:t>
            </a:r>
          </a:p>
          <a:p>
            <a:pPr>
              <a:spcBef>
                <a:spcPts val="0"/>
              </a:spcBef>
            </a:pPr>
            <a:r>
              <a:rPr lang="en-US" sz="2000" b="1" dirty="0" smtClean="0">
                <a:solidFill>
                  <a:srgbClr val="00B0F0"/>
                </a:solidFill>
                <a:latin typeface="Bookman Old Style" pitchFamily="18" charset="0"/>
              </a:rPr>
              <a:t>MMHA&amp;PU</a:t>
            </a:r>
            <a:endParaRPr lang="en-IN" sz="2000" b="1" dirty="0">
              <a:solidFill>
                <a:srgbClr val="00B0F0"/>
              </a:solidFill>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240" y="3000372"/>
            <a:ext cx="3000396" cy="1015663"/>
          </a:xfrm>
          <a:prstGeom prst="rect">
            <a:avLst/>
          </a:prstGeom>
          <a:noFill/>
        </p:spPr>
        <p:txBody>
          <a:bodyPr wrap="square" rtlCol="0">
            <a:spAutoFit/>
          </a:bodyPr>
          <a:lstStyle/>
          <a:p>
            <a:r>
              <a:rPr lang="en-US" sz="6000" dirty="0" smtClean="0">
                <a:solidFill>
                  <a:srgbClr val="00B0F0"/>
                </a:solidFill>
                <a:latin typeface="Brush Script MT" pitchFamily="66" charset="0"/>
              </a:rPr>
              <a:t>Thank you</a:t>
            </a:r>
            <a:endParaRPr lang="en-IN" sz="6000" dirty="0">
              <a:solidFill>
                <a:srgbClr val="00B0F0"/>
              </a:solidFill>
              <a:latin typeface="Brush Script MT"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1500174"/>
            <a:ext cx="7715304" cy="4893647"/>
          </a:xfrm>
          <a:prstGeom prst="rect">
            <a:avLst/>
          </a:prstGeom>
          <a:noFill/>
        </p:spPr>
        <p:txBody>
          <a:bodyPr wrap="square" rtlCol="0">
            <a:spAutoFit/>
          </a:bodyPr>
          <a:lstStyle/>
          <a:p>
            <a:r>
              <a:rPr lang="en-IN" sz="2400" dirty="0">
                <a:latin typeface="Bookman Old Style" pitchFamily="18" charset="0"/>
              </a:rPr>
              <a:t>Before the invasion of Cable channels, India had only two government’s controlled electronic media – All India Radio and </a:t>
            </a:r>
            <a:r>
              <a:rPr lang="en-IN" sz="2400" dirty="0" err="1">
                <a:latin typeface="Bookman Old Style" pitchFamily="18" charset="0"/>
              </a:rPr>
              <a:t>Doordarshan</a:t>
            </a:r>
            <a:r>
              <a:rPr lang="en-IN" sz="2400" dirty="0">
                <a:latin typeface="Bookman Old Style" pitchFamily="18" charset="0"/>
              </a:rPr>
              <a:t>. The code of ethics for both of them already existed. The invasion posed a problem before the government over which it has no control. There were no laws in the statute book to control this particular menace. The vulgarity and openness fill the drawing room and bedrooms of the India households. The anti India propaganda perpetuated by the ‘PTV’ also reached India homes. </a:t>
            </a:r>
          </a:p>
          <a:p>
            <a:endParaRPr lang="en-IN" sz="2400"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143932" cy="6370975"/>
          </a:xfrm>
          <a:prstGeom prst="rect">
            <a:avLst/>
          </a:prstGeom>
          <a:noFill/>
        </p:spPr>
        <p:txBody>
          <a:bodyPr wrap="square" rtlCol="0">
            <a:spAutoFit/>
          </a:bodyPr>
          <a:lstStyle/>
          <a:p>
            <a:r>
              <a:rPr lang="en-IN" sz="2400" dirty="0" smtClean="0">
                <a:latin typeface="Bookman Old Style" pitchFamily="18" charset="0"/>
              </a:rPr>
              <a:t>Lack </a:t>
            </a:r>
            <a:r>
              <a:rPr lang="en-IN" sz="2400" dirty="0">
                <a:latin typeface="Bookman Old Style" pitchFamily="18" charset="0"/>
              </a:rPr>
              <a:t>of control led to the formation of the laws and guidelines including </a:t>
            </a:r>
            <a:r>
              <a:rPr lang="en-IN" sz="2400" b="1" dirty="0">
                <a:solidFill>
                  <a:srgbClr val="00B0F0"/>
                </a:solidFill>
                <a:latin typeface="Bookman Old Style" pitchFamily="18" charset="0"/>
              </a:rPr>
              <a:t>Cable Television Networks (Regulation) Act, 1995 </a:t>
            </a:r>
            <a:r>
              <a:rPr lang="en-IN" sz="2400" dirty="0">
                <a:latin typeface="Bookman Old Style" pitchFamily="18" charset="0"/>
              </a:rPr>
              <a:t>which aims at controlling the cable operators protecting interest of the cable consumers and also at getting the entertainment tax from the cable operators. </a:t>
            </a:r>
            <a:endParaRPr lang="en-IN" sz="2400" dirty="0" smtClean="0">
              <a:latin typeface="Bookman Old Style" pitchFamily="18" charset="0"/>
            </a:endParaRPr>
          </a:p>
          <a:p>
            <a:r>
              <a:rPr lang="en-IN" sz="2400" dirty="0" smtClean="0">
                <a:latin typeface="Bookman Old Style" pitchFamily="18" charset="0"/>
              </a:rPr>
              <a:t>This </a:t>
            </a:r>
            <a:r>
              <a:rPr lang="en-IN" sz="2400" dirty="0">
                <a:latin typeface="Bookman Old Style" pitchFamily="18" charset="0"/>
              </a:rPr>
              <a:t>was the first law imposed upon cable operators in India. The law provided for compulsory registration of cable operators, compulsion of telecasting a minimum of two channels of </a:t>
            </a:r>
            <a:r>
              <a:rPr lang="en-IN" sz="2400" dirty="0" err="1">
                <a:latin typeface="Bookman Old Style" pitchFamily="18" charset="0"/>
              </a:rPr>
              <a:t>Doordarshan</a:t>
            </a:r>
            <a:r>
              <a:rPr lang="en-IN" sz="2400" dirty="0">
                <a:latin typeface="Bookman Old Style" pitchFamily="18" charset="0"/>
              </a:rPr>
              <a:t> and prohibition of telecasting anti-national programmes. </a:t>
            </a:r>
            <a:endParaRPr lang="en-IN" sz="2400" dirty="0" smtClean="0">
              <a:latin typeface="Bookman Old Style" pitchFamily="18" charset="0"/>
            </a:endParaRPr>
          </a:p>
          <a:p>
            <a:r>
              <a:rPr lang="en-IN" sz="2400" dirty="0" smtClean="0">
                <a:latin typeface="Bookman Old Style" pitchFamily="18" charset="0"/>
              </a:rPr>
              <a:t>The </a:t>
            </a:r>
            <a:r>
              <a:rPr lang="en-IN" sz="2400" dirty="0">
                <a:latin typeface="Bookman Old Style" pitchFamily="18" charset="0"/>
              </a:rPr>
              <a:t>law  was amended in year 2003, 2006 and 2012 and included a compulsion of obtaining certificate of public viewing from CBFC for all the songs , promos and </a:t>
            </a:r>
            <a:r>
              <a:rPr lang="en-IN" sz="2400" dirty="0" smtClean="0">
                <a:latin typeface="Bookman Old Style" pitchFamily="18" charset="0"/>
              </a:rPr>
              <a:t>Indian/Foreign </a:t>
            </a:r>
            <a:r>
              <a:rPr lang="en-IN" sz="2400" dirty="0">
                <a:latin typeface="Bookman Old Style" pitchFamily="18" charset="0"/>
              </a:rPr>
              <a:t>films being telecast through cable.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928670"/>
            <a:ext cx="7572428" cy="4893647"/>
          </a:xfrm>
          <a:prstGeom prst="rect">
            <a:avLst/>
          </a:prstGeom>
          <a:noFill/>
        </p:spPr>
        <p:txBody>
          <a:bodyPr wrap="square" rtlCol="0">
            <a:spAutoFit/>
          </a:bodyPr>
          <a:lstStyle/>
          <a:p>
            <a:r>
              <a:rPr lang="en-IN" sz="2400" dirty="0" smtClean="0">
                <a:latin typeface="Bookman Old Style" pitchFamily="18" charset="0"/>
              </a:rPr>
              <a:t>The advertisement also came under the purview of this law. The law made it clear that the advertisements that violet the code of conduct of Advertising Standard Council of India will not be telecast through cable.</a:t>
            </a:r>
          </a:p>
          <a:p>
            <a:r>
              <a:rPr lang="en-IN" sz="2400" dirty="0" smtClean="0">
                <a:latin typeface="Bookman Old Style" pitchFamily="18" charset="0"/>
              </a:rPr>
              <a:t>Apart from implementing Cable Television Networks (Regulation) Act, 1995, the government came up with following remedies. </a:t>
            </a:r>
          </a:p>
          <a:p>
            <a:r>
              <a:rPr lang="en-IN" sz="2400" dirty="0" smtClean="0">
                <a:latin typeface="Bookman Old Style" pitchFamily="18" charset="0"/>
              </a:rPr>
              <a:t>Applying </a:t>
            </a:r>
            <a:r>
              <a:rPr lang="en-IN" sz="2400" dirty="0">
                <a:latin typeface="Bookman Old Style" pitchFamily="18" charset="0"/>
              </a:rPr>
              <a:t>existing rules and regulation of India Cinematography Act to cable and satellite </a:t>
            </a:r>
            <a:r>
              <a:rPr lang="en-IN" sz="2400" dirty="0" smtClean="0">
                <a:latin typeface="Bookman Old Style" pitchFamily="18" charset="0"/>
              </a:rPr>
              <a:t>channels Up linking </a:t>
            </a:r>
            <a:r>
              <a:rPr lang="en-IN" sz="2400" dirty="0">
                <a:latin typeface="Bookman Old Style" pitchFamily="18" charset="0"/>
              </a:rPr>
              <a:t>of signals from India land was made mandatory for foreign news and current affair channels operating in India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785794"/>
            <a:ext cx="7786742" cy="5386090"/>
          </a:xfrm>
          <a:prstGeom prst="rect">
            <a:avLst/>
          </a:prstGeom>
          <a:noFill/>
        </p:spPr>
        <p:txBody>
          <a:bodyPr wrap="square" rtlCol="0">
            <a:spAutoFit/>
          </a:bodyPr>
          <a:lstStyle/>
          <a:p>
            <a:r>
              <a:rPr lang="en-US" sz="2800" b="1" dirty="0" smtClean="0">
                <a:solidFill>
                  <a:srgbClr val="00B0F0"/>
                </a:solidFill>
                <a:latin typeface="Bookman Old Style" pitchFamily="18" charset="0"/>
              </a:rPr>
              <a:t>Cable Television Networks(Regulation) Act,1995</a:t>
            </a:r>
          </a:p>
          <a:p>
            <a:r>
              <a:rPr lang="en-US" sz="2400" dirty="0" smtClean="0">
                <a:latin typeface="Bookman Old Style" pitchFamily="18" charset="0"/>
              </a:rPr>
              <a:t>According to this act, scenes promoting violence, provoking infringement of law and order and anti- national activities can not be shown on channels.</a:t>
            </a:r>
          </a:p>
          <a:p>
            <a:r>
              <a:rPr lang="en-US" sz="2400" dirty="0" smtClean="0">
                <a:latin typeface="Bookman Old Style" pitchFamily="18" charset="0"/>
              </a:rPr>
              <a:t>The </a:t>
            </a:r>
            <a:r>
              <a:rPr lang="en-US" sz="2400" dirty="0" err="1" smtClean="0">
                <a:latin typeface="Bookman Old Style" pitchFamily="18" charset="0"/>
              </a:rPr>
              <a:t>programmes</a:t>
            </a:r>
            <a:r>
              <a:rPr lang="en-US" sz="2400" dirty="0" smtClean="0">
                <a:latin typeface="Bookman Old Style" pitchFamily="18" charset="0"/>
              </a:rPr>
              <a:t> intended for child viewing should not include scenes of violence and vulgarity.</a:t>
            </a:r>
          </a:p>
          <a:p>
            <a:r>
              <a:rPr lang="en-US" sz="2400" dirty="0" smtClean="0">
                <a:latin typeface="Bookman Old Style" pitchFamily="18" charset="0"/>
              </a:rPr>
              <a:t>The </a:t>
            </a:r>
            <a:r>
              <a:rPr lang="en-US" sz="2400" dirty="0" err="1" smtClean="0">
                <a:latin typeface="Bookman Old Style" pitchFamily="18" charset="0"/>
              </a:rPr>
              <a:t>programmes</a:t>
            </a:r>
            <a:r>
              <a:rPr lang="en-US" sz="2400" dirty="0" smtClean="0">
                <a:latin typeface="Bookman Old Style" pitchFamily="18" charset="0"/>
              </a:rPr>
              <a:t> of adult nature should not be aired at the time when children usually watch TV.</a:t>
            </a:r>
            <a:br>
              <a:rPr lang="en-US" sz="2400" dirty="0" smtClean="0">
                <a:latin typeface="Bookman Old Style" pitchFamily="18" charset="0"/>
              </a:rPr>
            </a:br>
            <a:r>
              <a:rPr lang="en-US" sz="2400" dirty="0" smtClean="0">
                <a:latin typeface="Bookman Old Style" pitchFamily="18" charset="0"/>
              </a:rPr>
              <a:t>Only those films can be shown on cable networks or through satellites channels that have been passed by the CBFC and have got “U” certificate. Certain provisions of cinematograph Act, 1952 are also applicable to the cable and satellite channels.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71480"/>
            <a:ext cx="7715304" cy="6001643"/>
          </a:xfrm>
          <a:prstGeom prst="rect">
            <a:avLst/>
          </a:prstGeom>
          <a:noFill/>
        </p:spPr>
        <p:txBody>
          <a:bodyPr wrap="square" rtlCol="0">
            <a:spAutoFit/>
          </a:bodyPr>
          <a:lstStyle/>
          <a:p>
            <a:r>
              <a:rPr lang="en-IN" sz="2400" dirty="0" smtClean="0">
                <a:latin typeface="Bookman Old Style" pitchFamily="18" charset="0"/>
              </a:rPr>
              <a:t>The government also plans to introduce the broadcasting bill in the parliament near future to further tighten its grip on private TV channels. </a:t>
            </a:r>
          </a:p>
          <a:p>
            <a:r>
              <a:rPr lang="en-IN" sz="2400" dirty="0" smtClean="0">
                <a:latin typeface="Bookman Old Style" pitchFamily="18" charset="0"/>
              </a:rPr>
              <a:t>Applying modified conditional access system for cable networks to refrain them from charging exorbitant fee from cable subscribers</a:t>
            </a:r>
          </a:p>
          <a:p>
            <a:r>
              <a:rPr lang="en-US" sz="2400" dirty="0" smtClean="0">
                <a:latin typeface="Bookman Old Style" pitchFamily="18" charset="0"/>
              </a:rPr>
              <a:t>As per the cinematograph Act, scenes related to consumption of drugs, alcohol, smoking, violence, modus operandi of criminals and </a:t>
            </a:r>
            <a:r>
              <a:rPr lang="en-US" sz="2400" dirty="0" err="1" smtClean="0">
                <a:latin typeface="Bookman Old Style" pitchFamily="18" charset="0"/>
              </a:rPr>
              <a:t>glamourisation</a:t>
            </a:r>
            <a:r>
              <a:rPr lang="en-US" sz="2400" dirty="0" smtClean="0">
                <a:latin typeface="Bookman Old Style" pitchFamily="18" charset="0"/>
              </a:rPr>
              <a:t> of crime and criminals are also prohibited on cable and satellite channels.</a:t>
            </a:r>
          </a:p>
          <a:p>
            <a:r>
              <a:rPr lang="en-US" sz="2400" dirty="0" smtClean="0">
                <a:latin typeface="Bookman Old Style" pitchFamily="18" charset="0"/>
              </a:rPr>
              <a:t>Provisions of copyright Act are also applicable on these channels. No movie can be shown on cable and satellite channels unless it has the copyright or permission from the copyright holder.</a:t>
            </a:r>
            <a:endParaRPr lang="en-IN" sz="2400" dirty="0" smtClean="0">
              <a:latin typeface="Bookman Old Style" pitchFamily="18" charset="0"/>
            </a:endParaRPr>
          </a:p>
          <a:p>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428604"/>
            <a:ext cx="7572428" cy="6124754"/>
          </a:xfrm>
          <a:prstGeom prst="rect">
            <a:avLst/>
          </a:prstGeom>
          <a:noFill/>
        </p:spPr>
        <p:txBody>
          <a:bodyPr wrap="square" rtlCol="0">
            <a:spAutoFit/>
          </a:bodyPr>
          <a:lstStyle/>
          <a:p>
            <a:r>
              <a:rPr lang="en-US" sz="2800" b="1" dirty="0" smtClean="0">
                <a:solidFill>
                  <a:srgbClr val="00B0F0"/>
                </a:solidFill>
                <a:latin typeface="Bookman Old Style" pitchFamily="18" charset="0"/>
              </a:rPr>
              <a:t>The Cable Television Networks(Amendment) Act, 2003</a:t>
            </a:r>
          </a:p>
          <a:p>
            <a:r>
              <a:rPr lang="en-US" sz="2400" dirty="0" smtClean="0">
                <a:latin typeface="Bookman Old Style" pitchFamily="18" charset="0"/>
              </a:rPr>
              <a:t>It empowered the government with installation of conditional Access System (CAS) for viewing pay channels of television </a:t>
            </a:r>
            <a:r>
              <a:rPr lang="en-US" sz="2400" dirty="0" err="1" smtClean="0">
                <a:latin typeface="Bookman Old Style" pitchFamily="18" charset="0"/>
              </a:rPr>
              <a:t>programmes</a:t>
            </a:r>
            <a:r>
              <a:rPr lang="en-US" sz="2400" dirty="0" smtClean="0">
                <a:latin typeface="Bookman Old Style" pitchFamily="18" charset="0"/>
              </a:rPr>
              <a:t> through notification in a phased manner.</a:t>
            </a:r>
          </a:p>
          <a:p>
            <a:r>
              <a:rPr lang="en-US" sz="2400" dirty="0" smtClean="0">
                <a:latin typeface="Bookman Old Style" pitchFamily="18" charset="0"/>
              </a:rPr>
              <a:t>It also said that free-to- air channels are to be continued in the existing receiver sets without requiring the subscribers to change the receiving sets.</a:t>
            </a:r>
          </a:p>
          <a:p>
            <a:r>
              <a:rPr lang="en-US" sz="2400" dirty="0" smtClean="0">
                <a:latin typeface="Bookman Old Style" pitchFamily="18" charset="0"/>
              </a:rPr>
              <a:t>The Act largely provided the subscribers a freedom of choice to view the channels from amongst those offered by the cable service providers. The maximum amount to be paid by the subscriber was also fixed. </a:t>
            </a:r>
          </a:p>
          <a:p>
            <a:endParaRPr lang="en-IN" sz="2400" dirty="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785794"/>
            <a:ext cx="8072494" cy="5386090"/>
          </a:xfrm>
          <a:prstGeom prst="rect">
            <a:avLst/>
          </a:prstGeom>
          <a:noFill/>
        </p:spPr>
        <p:txBody>
          <a:bodyPr wrap="square" rtlCol="0">
            <a:spAutoFit/>
          </a:bodyPr>
          <a:lstStyle/>
          <a:p>
            <a:r>
              <a:rPr lang="en-US" sz="2800" b="1" dirty="0" smtClean="0">
                <a:solidFill>
                  <a:srgbClr val="00B0F0"/>
                </a:solidFill>
                <a:latin typeface="Bookman Old Style" pitchFamily="18" charset="0"/>
              </a:rPr>
              <a:t>Cable Television Networks(Regulation) Amendment Act, 2007</a:t>
            </a:r>
          </a:p>
          <a:p>
            <a:r>
              <a:rPr lang="en-US" sz="2400" dirty="0" smtClean="0">
                <a:latin typeface="Bookman Old Style" pitchFamily="18" charset="0"/>
              </a:rPr>
              <a:t>This act made provision of mandatory carriage of </a:t>
            </a:r>
            <a:r>
              <a:rPr lang="en-US" sz="2400" dirty="0" err="1" smtClean="0">
                <a:latin typeface="Bookman Old Style" pitchFamily="18" charset="0"/>
              </a:rPr>
              <a:t>Lok</a:t>
            </a:r>
            <a:r>
              <a:rPr lang="en-US" sz="2400" dirty="0" smtClean="0">
                <a:latin typeface="Bookman Old Style" pitchFamily="18" charset="0"/>
              </a:rPr>
              <a:t> </a:t>
            </a:r>
            <a:r>
              <a:rPr lang="en-US" sz="2400" dirty="0" err="1" smtClean="0">
                <a:latin typeface="Bookman Old Style" pitchFamily="18" charset="0"/>
              </a:rPr>
              <a:t>Sabha</a:t>
            </a:r>
            <a:r>
              <a:rPr lang="en-US" sz="2400" dirty="0" smtClean="0">
                <a:latin typeface="Bookman Old Style" pitchFamily="18" charset="0"/>
              </a:rPr>
              <a:t>, </a:t>
            </a:r>
            <a:r>
              <a:rPr lang="en-US" sz="2400" dirty="0" err="1" smtClean="0">
                <a:latin typeface="Bookman Old Style" pitchFamily="18" charset="0"/>
              </a:rPr>
              <a:t>Rajya</a:t>
            </a:r>
            <a:r>
              <a:rPr lang="en-US" sz="2400" dirty="0" smtClean="0">
                <a:latin typeface="Bookman Old Style" pitchFamily="18" charset="0"/>
              </a:rPr>
              <a:t> </a:t>
            </a:r>
            <a:r>
              <a:rPr lang="en-US" sz="2400" dirty="0" err="1" smtClean="0">
                <a:latin typeface="Bookman Old Style" pitchFamily="18" charset="0"/>
              </a:rPr>
              <a:t>Sabha</a:t>
            </a:r>
            <a:r>
              <a:rPr lang="en-US" sz="2400" dirty="0" smtClean="0">
                <a:latin typeface="Bookman Old Style" pitchFamily="18" charset="0"/>
              </a:rPr>
              <a:t> channels by cable operators in their networks.</a:t>
            </a:r>
          </a:p>
          <a:p>
            <a:r>
              <a:rPr lang="en-US" sz="2400" dirty="0" smtClean="0">
                <a:latin typeface="Bookman Old Style" pitchFamily="18" charset="0"/>
              </a:rPr>
              <a:t>The licensing conditions of TV channels uplinked from and down-linked in India as well as the DTH guidelines and license agreement make it obligatory on the their path to follow </a:t>
            </a:r>
            <a:r>
              <a:rPr lang="en-US" sz="2400" dirty="0" err="1" smtClean="0">
                <a:latin typeface="Bookman Old Style" pitchFamily="18" charset="0"/>
              </a:rPr>
              <a:t>programme</a:t>
            </a:r>
            <a:r>
              <a:rPr lang="en-US" sz="2400" dirty="0" smtClean="0">
                <a:latin typeface="Bookman Old Style" pitchFamily="18" charset="0"/>
              </a:rPr>
              <a:t> and advertising code prescribed under the cable TV networks (regulation ) Act, 1995 and the rules there under.</a:t>
            </a:r>
          </a:p>
          <a:p>
            <a:r>
              <a:rPr lang="en-US" sz="2400" dirty="0" smtClean="0">
                <a:latin typeface="Bookman Old Style" pitchFamily="18" charset="0"/>
              </a:rPr>
              <a:t>Guidelines have also been set for Up-linking of news and current affair TV channels from India.</a:t>
            </a:r>
            <a:endParaRPr lang="en-IN" sz="2400" dirty="0">
              <a:latin typeface="Bookman Old Styl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571480"/>
            <a:ext cx="7643866" cy="4893647"/>
          </a:xfrm>
          <a:prstGeom prst="rect">
            <a:avLst/>
          </a:prstGeom>
          <a:noFill/>
        </p:spPr>
        <p:txBody>
          <a:bodyPr wrap="square" rtlCol="0">
            <a:spAutoFit/>
          </a:bodyPr>
          <a:lstStyle/>
          <a:p>
            <a:r>
              <a:rPr lang="en-US" sz="2400" b="1" dirty="0" smtClean="0">
                <a:solidFill>
                  <a:srgbClr val="00B0F0"/>
                </a:solidFill>
                <a:latin typeface="Bookman Old Style" pitchFamily="18" charset="0"/>
              </a:rPr>
              <a:t>The Cable Television Networks(Amendment) Rules, 2012</a:t>
            </a:r>
          </a:p>
          <a:p>
            <a:r>
              <a:rPr lang="en-US" sz="2400" dirty="0" smtClean="0">
                <a:latin typeface="Bookman Old Style" pitchFamily="18" charset="0"/>
              </a:rPr>
              <a:t>Prohibit transmission or retransmission of unregistered channels- not registered with the central government, not approved by the central government for viewing within the territory of India, not allowed under the provision of any central Acts or rule.</a:t>
            </a:r>
          </a:p>
          <a:p>
            <a:r>
              <a:rPr lang="en-US" sz="2400" dirty="0" smtClean="0">
                <a:latin typeface="Bookman Old Style" pitchFamily="18" charset="0"/>
              </a:rPr>
              <a:t>Enhance penalties under the Act- Rs 50000 for first offence and with a minimum of Rs1 </a:t>
            </a:r>
            <a:r>
              <a:rPr lang="en-US" sz="2400" dirty="0" err="1" smtClean="0">
                <a:latin typeface="Bookman Old Style" pitchFamily="18" charset="0"/>
              </a:rPr>
              <a:t>lakh</a:t>
            </a:r>
            <a:r>
              <a:rPr lang="en-US" sz="2400" dirty="0" smtClean="0">
                <a:latin typeface="Bookman Old Style" pitchFamily="18" charset="0"/>
              </a:rPr>
              <a:t>, imprisonment up to two years or a fine up to a </a:t>
            </a:r>
            <a:r>
              <a:rPr lang="en-US" sz="2400" dirty="0" err="1" smtClean="0">
                <a:latin typeface="Bookman Old Style" pitchFamily="18" charset="0"/>
              </a:rPr>
              <a:t>maximun</a:t>
            </a:r>
            <a:r>
              <a:rPr lang="en-US" sz="2400" dirty="0" smtClean="0">
                <a:latin typeface="Bookman Old Style" pitchFamily="18" charset="0"/>
              </a:rPr>
              <a:t> of Rs 1000.</a:t>
            </a:r>
          </a:p>
          <a:p>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778</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Cable Television Regulation in India</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17</cp:revision>
  <dcterms:created xsi:type="dcterms:W3CDTF">2021-06-16T03:31:56Z</dcterms:created>
  <dcterms:modified xsi:type="dcterms:W3CDTF">2021-06-16T08:19:33Z</dcterms:modified>
</cp:coreProperties>
</file>